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  <p:sldMasterId id="2147483670" r:id="rId2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3" r:id="rId7"/>
    <p:sldId id="265" r:id="rId8"/>
    <p:sldId id="264" r:id="rId9"/>
    <p:sldId id="260" r:id="rId10"/>
    <p:sldId id="261" r:id="rId11"/>
    <p:sldId id="262" r:id="rId12"/>
  </p:sldIdLst>
  <p:sldSz cx="9144000" cy="5143500" type="screen16x9"/>
  <p:notesSz cx="6858000" cy="9144000"/>
  <p:embeddedFontLst>
    <p:embeddedFont>
      <p:font typeface="Bookman Old Style" panose="02050604050505020204" pitchFamily="18" charset="0"/>
      <p:regular r:id="rId14"/>
      <p:bold r:id="rId15"/>
      <p:italic r:id="rId16"/>
      <p:boldItalic r:id="rId17"/>
    </p:embeddedFont>
    <p:embeddedFont>
      <p:font typeface="Libre Franklin" pitchFamily="2" charset="0"/>
      <p:regular r:id="rId18"/>
      <p:bold r:id="rId19"/>
      <p:italic r:id="rId20"/>
      <p:boldItalic r:id="rId21"/>
    </p:embeddedFont>
    <p:embeddedFont>
      <p:font typeface="Poppins Medium" panose="00000600000000000000" pitchFamily="2" charset="0"/>
      <p:regular r:id="rId22"/>
      <p:italic r:id="rId23"/>
    </p:embeddedFont>
    <p:embeddedFont>
      <p:font typeface="Poppins SemiBold" panose="00000700000000000000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520" y="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1.fntdata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gif>
</file>

<file path=ppt/media/image13.jpg>
</file>

<file path=ppt/media/image14.png>
</file>

<file path=ppt/media/image15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42ec1943e2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3" name="Google Shape;133;g342ec1943e2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42ec1943e2_2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342ec1943e2_2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42ec1943e2_2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" name="Google Shape;144;g342ec1943e2_2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42ec1943e2_2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2" name="Google Shape;152;g342ec1943e2_2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42ec1943e2_2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g342ec1943e2_2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29F805D7-5509-109A-FE4C-6D71C474DD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42ec1943e2_2_103:notes">
            <a:extLst>
              <a:ext uri="{FF2B5EF4-FFF2-40B4-BE49-F238E27FC236}">
                <a16:creationId xmlns:a16="http://schemas.microsoft.com/office/drawing/2014/main" id="{D4B23D82-B1E7-4463-9C09-22ED81AC85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g342ec1943e2_2_103:notes">
            <a:extLst>
              <a:ext uri="{FF2B5EF4-FFF2-40B4-BE49-F238E27FC236}">
                <a16:creationId xmlns:a16="http://schemas.microsoft.com/office/drawing/2014/main" id="{63657A46-07FE-CF63-FCEF-20713CD54B4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713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3028E34A-2F19-2EF0-0708-30829D68FE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42ec1943e2_2_103:notes">
            <a:extLst>
              <a:ext uri="{FF2B5EF4-FFF2-40B4-BE49-F238E27FC236}">
                <a16:creationId xmlns:a16="http://schemas.microsoft.com/office/drawing/2014/main" id="{A59BB6CE-9254-10EC-EC2F-4A733D6C335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g342ec1943e2_2_103:notes">
            <a:extLst>
              <a:ext uri="{FF2B5EF4-FFF2-40B4-BE49-F238E27FC236}">
                <a16:creationId xmlns:a16="http://schemas.microsoft.com/office/drawing/2014/main" id="{75D2A316-1A68-8CA8-7E94-E47940FBA1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01156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E4261CEB-26A1-F10C-99D9-4103C192DC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42ec1943e2_2_103:notes">
            <a:extLst>
              <a:ext uri="{FF2B5EF4-FFF2-40B4-BE49-F238E27FC236}">
                <a16:creationId xmlns:a16="http://schemas.microsoft.com/office/drawing/2014/main" id="{2D6D5028-5BB6-D80A-E52A-A26DC64315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g342ec1943e2_2_103:notes">
            <a:extLst>
              <a:ext uri="{FF2B5EF4-FFF2-40B4-BE49-F238E27FC236}">
                <a16:creationId xmlns:a16="http://schemas.microsoft.com/office/drawing/2014/main" id="{26740069-B5FF-EECA-58FD-C19C9935E8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44232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42ec1943e2_2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342ec1943e2_2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42ec1943e2_2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g342ec1943e2_2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2381" y="4800600"/>
            <a:ext cx="9141525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ctrTitle"/>
          </p:nvPr>
        </p:nvSpPr>
        <p:spPr>
          <a:xfrm>
            <a:off x="822960" y="569214"/>
            <a:ext cx="7543800" cy="267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Bookman Old Style"/>
              <a:buNone/>
              <a:defRPr sz="6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825038" y="3483864"/>
            <a:ext cx="7543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 sz="1800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500"/>
              <a:buNone/>
              <a:defRPr sz="1500"/>
            </a:lvl4pPr>
            <a:lvl5pPr lvl="4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500"/>
              <a:buNone/>
              <a:defRPr sz="1500"/>
            </a:lvl5pPr>
            <a:lvl6pPr lvl="5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905743" y="3356056"/>
            <a:ext cx="7406550" cy="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4" name="Google Shape;64;p14"/>
          <p:cNvSpPr txBox="1">
            <a:spLocks noGrp="1"/>
          </p:cNvSpPr>
          <p:nvPr>
            <p:ph type="dt" idx="10"/>
          </p:nvPr>
        </p:nvSpPr>
        <p:spPr>
          <a:xfrm>
            <a:off x="6163819" y="4835129"/>
            <a:ext cx="19386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ftr" idx="11"/>
          </p:nvPr>
        </p:nvSpPr>
        <p:spPr>
          <a:xfrm>
            <a:off x="822959" y="4835129"/>
            <a:ext cx="51138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ldNum" idx="12"/>
          </p:nvPr>
        </p:nvSpPr>
        <p:spPr>
          <a:xfrm>
            <a:off x="8245187" y="4835129"/>
            <a:ext cx="5850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822960" y="1581151"/>
            <a:ext cx="7543800" cy="28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marL="914400" lvl="1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2pPr>
            <a:lvl3pPr marL="1371600" lvl="2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3pPr>
            <a:lvl4pPr marL="1828800" lvl="3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4pPr>
            <a:lvl5pPr marL="2286000" lvl="4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dt" idx="10"/>
          </p:nvPr>
        </p:nvSpPr>
        <p:spPr>
          <a:xfrm>
            <a:off x="6163819" y="4835129"/>
            <a:ext cx="19386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ftr" idx="11"/>
          </p:nvPr>
        </p:nvSpPr>
        <p:spPr>
          <a:xfrm>
            <a:off x="822959" y="4835129"/>
            <a:ext cx="51138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sldNum" idx="12"/>
          </p:nvPr>
        </p:nvSpPr>
        <p:spPr>
          <a:xfrm>
            <a:off x="8245187" y="4835129"/>
            <a:ext cx="5850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/>
          <p:nvPr/>
        </p:nvSpPr>
        <p:spPr>
          <a:xfrm>
            <a:off x="2381" y="4800600"/>
            <a:ext cx="9141525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822960" y="569214"/>
            <a:ext cx="7543800" cy="267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Bookman Old Style"/>
              <a:buNone/>
              <a:defRPr sz="6000" b="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822960" y="3497580"/>
            <a:ext cx="7543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 sz="1800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cxnSp>
        <p:nvCxnSpPr>
          <p:cNvPr id="77" name="Google Shape;77;p16"/>
          <p:cNvCxnSpPr/>
          <p:nvPr/>
        </p:nvCxnSpPr>
        <p:spPr>
          <a:xfrm>
            <a:off x="905743" y="3363849"/>
            <a:ext cx="7406550" cy="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8" name="Google Shape;78;p16"/>
          <p:cNvSpPr txBox="1">
            <a:spLocks noGrp="1"/>
          </p:cNvSpPr>
          <p:nvPr>
            <p:ph type="dt" idx="10"/>
          </p:nvPr>
        </p:nvSpPr>
        <p:spPr>
          <a:xfrm>
            <a:off x="6163819" y="4835129"/>
            <a:ext cx="19386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ftr" idx="11"/>
          </p:nvPr>
        </p:nvSpPr>
        <p:spPr>
          <a:xfrm>
            <a:off x="822959" y="4835129"/>
            <a:ext cx="51138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sldNum" idx="12"/>
          </p:nvPr>
        </p:nvSpPr>
        <p:spPr>
          <a:xfrm>
            <a:off x="8245187" y="4835129"/>
            <a:ext cx="5850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822960" y="1590675"/>
            <a:ext cx="3479850" cy="2811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marL="914400" lvl="1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2pPr>
            <a:lvl3pPr marL="1371600" lvl="2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3pPr>
            <a:lvl4pPr marL="1828800" lvl="3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4pPr>
            <a:lvl5pPr marL="2286000" lvl="4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2"/>
          </p:nvPr>
        </p:nvSpPr>
        <p:spPr>
          <a:xfrm>
            <a:off x="4886958" y="1590675"/>
            <a:ext cx="3479850" cy="2811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marL="914400" lvl="1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2pPr>
            <a:lvl3pPr marL="1371600" lvl="2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3pPr>
            <a:lvl4pPr marL="1828800" lvl="3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4pPr>
            <a:lvl5pPr marL="2286000" lvl="4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dt" idx="10"/>
          </p:nvPr>
        </p:nvSpPr>
        <p:spPr>
          <a:xfrm>
            <a:off x="6163819" y="4835129"/>
            <a:ext cx="19386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ftr" idx="11"/>
          </p:nvPr>
        </p:nvSpPr>
        <p:spPr>
          <a:xfrm>
            <a:off x="822959" y="4835129"/>
            <a:ext cx="51138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ldNum" idx="12"/>
          </p:nvPr>
        </p:nvSpPr>
        <p:spPr>
          <a:xfrm>
            <a:off x="8245187" y="4835129"/>
            <a:ext cx="5850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822960" y="1543050"/>
            <a:ext cx="3479850" cy="55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500"/>
              <a:buNone/>
              <a:defRPr sz="1500" b="0" cap="none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2"/>
          </p:nvPr>
        </p:nvSpPr>
        <p:spPr>
          <a:xfrm>
            <a:off x="822960" y="2218705"/>
            <a:ext cx="3479850" cy="2183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marL="914400" lvl="1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2pPr>
            <a:lvl3pPr marL="1371600" lvl="2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3pPr>
            <a:lvl4pPr marL="1828800" lvl="3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4pPr>
            <a:lvl5pPr marL="2286000" lvl="4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3"/>
          </p:nvPr>
        </p:nvSpPr>
        <p:spPr>
          <a:xfrm>
            <a:off x="4886958" y="1543050"/>
            <a:ext cx="3479850" cy="55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500"/>
              <a:buNone/>
              <a:defRPr sz="1500" b="0" cap="none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4"/>
          </p:nvPr>
        </p:nvSpPr>
        <p:spPr>
          <a:xfrm>
            <a:off x="4886958" y="2218705"/>
            <a:ext cx="3479850" cy="2183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marL="914400" lvl="1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2pPr>
            <a:lvl3pPr marL="1371600" lvl="2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3pPr>
            <a:lvl4pPr marL="1828800" lvl="3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4pPr>
            <a:lvl5pPr marL="2286000" lvl="4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dt" idx="10"/>
          </p:nvPr>
        </p:nvSpPr>
        <p:spPr>
          <a:xfrm>
            <a:off x="6163819" y="4835129"/>
            <a:ext cx="19386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ftr" idx="11"/>
          </p:nvPr>
        </p:nvSpPr>
        <p:spPr>
          <a:xfrm>
            <a:off x="822959" y="4835129"/>
            <a:ext cx="51138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sldNum" idx="12"/>
          </p:nvPr>
        </p:nvSpPr>
        <p:spPr>
          <a:xfrm>
            <a:off x="8245187" y="4835129"/>
            <a:ext cx="5850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dt" idx="10"/>
          </p:nvPr>
        </p:nvSpPr>
        <p:spPr>
          <a:xfrm>
            <a:off x="6163819" y="4835129"/>
            <a:ext cx="19386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ftr" idx="11"/>
          </p:nvPr>
        </p:nvSpPr>
        <p:spPr>
          <a:xfrm>
            <a:off x="822959" y="4835129"/>
            <a:ext cx="51138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sldNum" idx="12"/>
          </p:nvPr>
        </p:nvSpPr>
        <p:spPr>
          <a:xfrm>
            <a:off x="8245187" y="4835129"/>
            <a:ext cx="5850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/>
          <p:nvPr/>
        </p:nvSpPr>
        <p:spPr>
          <a:xfrm>
            <a:off x="12" y="0"/>
            <a:ext cx="3490650" cy="51435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482599" y="589787"/>
            <a:ext cx="2638125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Bookman Old Style"/>
              <a:buNone/>
              <a:defRPr sz="2700" b="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body" idx="1"/>
          </p:nvPr>
        </p:nvSpPr>
        <p:spPr>
          <a:xfrm>
            <a:off x="4094238" y="609599"/>
            <a:ext cx="4446225" cy="397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marL="914400" lvl="1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2pPr>
            <a:lvl3pPr marL="1371600" lvl="2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3pPr>
            <a:lvl4pPr marL="1828800" lvl="3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4pPr>
            <a:lvl5pPr marL="2286000" lvl="4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2"/>
          </p:nvPr>
        </p:nvSpPr>
        <p:spPr>
          <a:xfrm>
            <a:off x="482599" y="2282288"/>
            <a:ext cx="2638125" cy="2298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2pPr>
            <a:lvl3pPr marL="1371600" lvl="2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800"/>
              <a:buNone/>
              <a:defRPr sz="800"/>
            </a:lvl3pPr>
            <a:lvl4pPr marL="1828800" lvl="3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4pPr>
            <a:lvl5pPr marL="2286000" lvl="4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dt" idx="10"/>
          </p:nvPr>
        </p:nvSpPr>
        <p:spPr>
          <a:xfrm>
            <a:off x="482598" y="4834890"/>
            <a:ext cx="2638125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ftr" idx="11"/>
          </p:nvPr>
        </p:nvSpPr>
        <p:spPr>
          <a:xfrm>
            <a:off x="4094237" y="4834890"/>
            <a:ext cx="40005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sldNum" idx="12"/>
          </p:nvPr>
        </p:nvSpPr>
        <p:spPr>
          <a:xfrm>
            <a:off x="8245187" y="4835129"/>
            <a:ext cx="5850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/>
          <p:nvPr/>
        </p:nvSpPr>
        <p:spPr>
          <a:xfrm>
            <a:off x="0" y="3433763"/>
            <a:ext cx="9141525" cy="170977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1"/>
          <p:cNvSpPr>
            <a:spLocks noGrp="1"/>
          </p:cNvSpPr>
          <p:nvPr>
            <p:ph type="pic" idx="2"/>
          </p:nvPr>
        </p:nvSpPr>
        <p:spPr>
          <a:xfrm>
            <a:off x="11" y="0"/>
            <a:ext cx="9144000" cy="3433725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822959" y="3599522"/>
            <a:ext cx="7585200" cy="557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Bookman Old Style"/>
              <a:buNone/>
              <a:defRPr sz="2700" b="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body" idx="1"/>
          </p:nvPr>
        </p:nvSpPr>
        <p:spPr>
          <a:xfrm>
            <a:off x="822959" y="4286250"/>
            <a:ext cx="75849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2pPr>
            <a:lvl3pPr marL="1371600" lvl="2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800"/>
              <a:buNone/>
              <a:defRPr sz="800"/>
            </a:lvl3pPr>
            <a:lvl4pPr marL="1828800" lvl="3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4pPr>
            <a:lvl5pPr marL="2286000" lvl="4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dt" idx="10"/>
          </p:nvPr>
        </p:nvSpPr>
        <p:spPr>
          <a:xfrm>
            <a:off x="6163819" y="4835129"/>
            <a:ext cx="19386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ftr" idx="11"/>
          </p:nvPr>
        </p:nvSpPr>
        <p:spPr>
          <a:xfrm>
            <a:off x="822959" y="4835129"/>
            <a:ext cx="51138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sldNum" idx="12"/>
          </p:nvPr>
        </p:nvSpPr>
        <p:spPr>
          <a:xfrm>
            <a:off x="8245187" y="4835129"/>
            <a:ext cx="5850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body" idx="1"/>
          </p:nvPr>
        </p:nvSpPr>
        <p:spPr>
          <a:xfrm rot="5400000">
            <a:off x="3184560" y="-780449"/>
            <a:ext cx="2820600" cy="75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0" rIns="34275" bIns="0" anchor="t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marL="914400" lvl="1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2pPr>
            <a:lvl3pPr marL="1371600" lvl="2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3pPr>
            <a:lvl4pPr marL="1828800" lvl="3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4pPr>
            <a:lvl5pPr marL="2286000" lvl="4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dt" idx="10"/>
          </p:nvPr>
        </p:nvSpPr>
        <p:spPr>
          <a:xfrm>
            <a:off x="6163819" y="4835129"/>
            <a:ext cx="19386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ftr" idx="11"/>
          </p:nvPr>
        </p:nvSpPr>
        <p:spPr>
          <a:xfrm>
            <a:off x="822959" y="4835129"/>
            <a:ext cx="51138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sldNum" idx="12"/>
          </p:nvPr>
        </p:nvSpPr>
        <p:spPr>
          <a:xfrm>
            <a:off x="8245187" y="4835129"/>
            <a:ext cx="5850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/>
          <p:nvPr/>
        </p:nvSpPr>
        <p:spPr>
          <a:xfrm>
            <a:off x="2381" y="4800600"/>
            <a:ext cx="9141525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3"/>
          <p:cNvSpPr txBox="1">
            <a:spLocks noGrp="1"/>
          </p:cNvSpPr>
          <p:nvPr>
            <p:ph type="title"/>
          </p:nvPr>
        </p:nvSpPr>
        <p:spPr>
          <a:xfrm rot="5400000">
            <a:off x="5369513" y="1483389"/>
            <a:ext cx="4320000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3"/>
          <p:cNvSpPr txBox="1">
            <a:spLocks noGrp="1"/>
          </p:cNvSpPr>
          <p:nvPr>
            <p:ph type="body" idx="1"/>
          </p:nvPr>
        </p:nvSpPr>
        <p:spPr>
          <a:xfrm rot="5400000">
            <a:off x="1369013" y="-431136"/>
            <a:ext cx="4320000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0" rIns="34275" bIns="0" anchor="t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marL="914400" lvl="1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2pPr>
            <a:lvl3pPr marL="1371600" lvl="2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3pPr>
            <a:lvl4pPr marL="1828800" lvl="3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4pPr>
            <a:lvl5pPr marL="2286000" lvl="4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sp>
        <p:nvSpPr>
          <p:cNvPr id="128" name="Google Shape;128;p23"/>
          <p:cNvSpPr txBox="1">
            <a:spLocks noGrp="1"/>
          </p:cNvSpPr>
          <p:nvPr>
            <p:ph type="dt" idx="10"/>
          </p:nvPr>
        </p:nvSpPr>
        <p:spPr>
          <a:xfrm>
            <a:off x="6163819" y="4835129"/>
            <a:ext cx="19386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ftr" idx="11"/>
          </p:nvPr>
        </p:nvSpPr>
        <p:spPr>
          <a:xfrm>
            <a:off x="822959" y="4835129"/>
            <a:ext cx="51138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sldNum" idx="12"/>
          </p:nvPr>
        </p:nvSpPr>
        <p:spPr>
          <a:xfrm>
            <a:off x="8245187" y="4835129"/>
            <a:ext cx="5850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2381" y="4800600"/>
            <a:ext cx="9141525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500"/>
              <a:buFont typeface="Bookman Old Style"/>
              <a:buNone/>
              <a:defRPr sz="3500" b="0" i="0" u="none" strike="noStrike" cap="none">
                <a:solidFill>
                  <a:srgbClr val="3F3F3F"/>
                </a:solidFill>
                <a:latin typeface="Bookman Old Style"/>
                <a:ea typeface="Bookman Old Style"/>
                <a:cs typeface="Bookman Old Style"/>
                <a:sym typeface="Bookman Old Styl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1"/>
          </p:nvPr>
        </p:nvSpPr>
        <p:spPr>
          <a:xfrm>
            <a:off x="822960" y="1581151"/>
            <a:ext cx="7543800" cy="28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marR="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 "/>
              <a:defRPr sz="14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111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Calibri"/>
              <a:buChar char="◦"/>
              <a:defRPr sz="13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000"/>
              <a:buFont typeface="Calibri"/>
              <a:buChar char="◦"/>
              <a:defRPr sz="10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000"/>
              <a:buFont typeface="Calibri"/>
              <a:buChar char="◦"/>
              <a:defRPr sz="10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000"/>
              <a:buFont typeface="Calibri"/>
              <a:buChar char="◦"/>
              <a:defRPr sz="10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29845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dt" idx="10"/>
          </p:nvPr>
        </p:nvSpPr>
        <p:spPr>
          <a:xfrm>
            <a:off x="6163819" y="4835129"/>
            <a:ext cx="19386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ftr" idx="11"/>
          </p:nvPr>
        </p:nvSpPr>
        <p:spPr>
          <a:xfrm>
            <a:off x="822959" y="4835129"/>
            <a:ext cx="51138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ldNum" idx="12"/>
          </p:nvPr>
        </p:nvSpPr>
        <p:spPr>
          <a:xfrm>
            <a:off x="8245187" y="4835129"/>
            <a:ext cx="5850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57" name="Google Shape;57;p13"/>
          <p:cNvCxnSpPr/>
          <p:nvPr/>
        </p:nvCxnSpPr>
        <p:spPr>
          <a:xfrm>
            <a:off x="895149" y="1423035"/>
            <a:ext cx="7475175" cy="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58" name="Google Shape;58;p13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7127906" y="97125"/>
            <a:ext cx="1945574" cy="94144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/>
          <p:nvPr/>
        </p:nvSpPr>
        <p:spPr>
          <a:xfrm>
            <a:off x="0" y="25011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36" name="Google Shape;136;p24"/>
          <p:cNvSpPr txBox="1">
            <a:spLocks noGrp="1"/>
          </p:cNvSpPr>
          <p:nvPr>
            <p:ph type="ctrTitle"/>
          </p:nvPr>
        </p:nvSpPr>
        <p:spPr>
          <a:xfrm>
            <a:off x="3965250" y="609675"/>
            <a:ext cx="5178825" cy="276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Bookman Old Style"/>
              <a:buNone/>
            </a:pPr>
            <a:r>
              <a:rPr lang="en-US" sz="5400" dirty="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EKS as a Universal Control Plane</a:t>
            </a:r>
            <a:endParaRPr lang="en-GB" sz="54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7" name="Google Shape;137;p24" descr="A picture containing building, sitting, bench, sid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1"/>
            <a:ext cx="3476486" cy="51435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8" name="Google Shape;138;p24"/>
          <p:cNvCxnSpPr/>
          <p:nvPr/>
        </p:nvCxnSpPr>
        <p:spPr>
          <a:xfrm>
            <a:off x="4070816" y="3374194"/>
            <a:ext cx="4227080" cy="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9" name="Google Shape;139;p24"/>
          <p:cNvSpPr txBox="1"/>
          <p:nvPr/>
        </p:nvSpPr>
        <p:spPr>
          <a:xfrm>
            <a:off x="6077068" y="3575420"/>
            <a:ext cx="2312100" cy="992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 </a:t>
            </a:r>
            <a:r>
              <a:rPr lang="en-GB" sz="3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Soumadeep &amp; Anik</a:t>
            </a:r>
            <a:endParaRPr sz="30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0" name="Google Shape;140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071919" y="85706"/>
            <a:ext cx="1973007" cy="954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4" title="AWS Community Day Kolkata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4011483"/>
            <a:ext cx="3476474" cy="11570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0"/>
          <p:cNvSpPr txBox="1">
            <a:spLocks noGrp="1"/>
          </p:cNvSpPr>
          <p:nvPr>
            <p:ph type="body" idx="1"/>
          </p:nvPr>
        </p:nvSpPr>
        <p:spPr>
          <a:xfrm>
            <a:off x="2576272" y="1905942"/>
            <a:ext cx="3991457" cy="1331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72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Thank You</a:t>
            </a:r>
            <a:endParaRPr sz="7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4500" b="1" dirty="0">
                <a:latin typeface="Calibri"/>
                <a:ea typeface="Calibri"/>
                <a:cs typeface="Calibri"/>
                <a:sym typeface="Calibri"/>
              </a:rPr>
              <a:t>About Us?</a:t>
            </a:r>
            <a:endParaRPr sz="45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25"/>
          <p:cNvSpPr txBox="1">
            <a:spLocks noGrp="1"/>
          </p:cNvSpPr>
          <p:nvPr>
            <p:ph type="body" idx="1"/>
          </p:nvPr>
        </p:nvSpPr>
        <p:spPr>
          <a:xfrm>
            <a:off x="2825702" y="1753173"/>
            <a:ext cx="1684421" cy="2369532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0" tIns="34275" rIns="0" bIns="3427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200"/>
              </a:spcAft>
              <a:buSzPts val="1400"/>
              <a:buNone/>
            </a:pP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Anik Guha, Tech Mahindra</a:t>
            </a:r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200"/>
              </a:spcAft>
              <a:buSzPts val="1400"/>
              <a:buNone/>
            </a:pPr>
            <a:endParaRPr lang="en-US" sz="1600" dirty="0"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spcAft>
                <a:spcPts val="200"/>
              </a:spcAft>
              <a:buNone/>
            </a:pPr>
            <a:r>
              <a:rPr lang="en-US" sz="1500" dirty="0">
                <a:latin typeface="Calibri"/>
                <a:ea typeface="Calibri"/>
                <a:cs typeface="Calibri"/>
                <a:sym typeface="Calibri"/>
              </a:rPr>
              <a:t>Lead DevOps Engineer with 9+ years of experience, specializing in building containerized solutions.</a:t>
            </a:r>
            <a:endParaRPr lang="en-GB" sz="15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200"/>
              </a:spcAft>
              <a:buSzPts val="1400"/>
              <a:buNone/>
            </a:pPr>
            <a:endParaRPr sz="16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8" name="Google Shape;148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2956" y="4245787"/>
            <a:ext cx="184724" cy="18472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7;p25">
            <a:extLst>
              <a:ext uri="{FF2B5EF4-FFF2-40B4-BE49-F238E27FC236}">
                <a16:creationId xmlns:a16="http://schemas.microsoft.com/office/drawing/2014/main" id="{F2E5954A-3B83-91F6-14B3-54642644E957}"/>
              </a:ext>
            </a:extLst>
          </p:cNvPr>
          <p:cNvSpPr txBox="1">
            <a:spLocks/>
          </p:cNvSpPr>
          <p:nvPr/>
        </p:nvSpPr>
        <p:spPr>
          <a:xfrm>
            <a:off x="6659665" y="1695185"/>
            <a:ext cx="1907965" cy="242752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0" tIns="34275" rIns="0" bIns="3427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 "/>
              <a:defRPr sz="14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Calibri"/>
              <a:buChar char="◦"/>
              <a:defRPr sz="13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Calibri"/>
              <a:buChar char="◦"/>
              <a:defRPr sz="10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Calibri"/>
              <a:buChar char="◦"/>
              <a:defRPr sz="10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Calibri"/>
              <a:buChar char="◦"/>
              <a:defRPr sz="10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4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200"/>
              </a:spcAft>
              <a:buFont typeface="Calibri"/>
              <a:buNone/>
            </a:pPr>
            <a:r>
              <a:rPr lang="en-GB" sz="1600" dirty="0">
                <a:latin typeface="Calibri"/>
                <a:ea typeface="Calibri"/>
                <a:cs typeface="Calibri"/>
                <a:sym typeface="Calibri"/>
              </a:rPr>
              <a:t>Soumadeep Bhattacharya, Tech Mahindra.</a:t>
            </a:r>
          </a:p>
          <a:p>
            <a:pPr marL="0" indent="0">
              <a:lnSpc>
                <a:spcPct val="100000"/>
              </a:lnSpc>
              <a:spcAft>
                <a:spcPts val="200"/>
              </a:spcAft>
              <a:buFont typeface="Calibri"/>
              <a:buNone/>
            </a:pPr>
            <a:endParaRPr lang="en-GB" sz="1600" dirty="0"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lnSpc>
                <a:spcPct val="100000"/>
              </a:lnSpc>
              <a:spcAft>
                <a:spcPts val="200"/>
              </a:spcAft>
              <a:buFont typeface="Calibri"/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DevOps Architect with over 14 years of experience, specializing in complex multi-cloud deployments.</a:t>
            </a:r>
            <a:endParaRPr lang="en-GB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Google Shape;148;p25">
            <a:extLst>
              <a:ext uri="{FF2B5EF4-FFF2-40B4-BE49-F238E27FC236}">
                <a16:creationId xmlns:a16="http://schemas.microsoft.com/office/drawing/2014/main" id="{AA60B990-5BB5-7729-9583-10DC7E69813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11424" y="4245787"/>
            <a:ext cx="184724" cy="184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E13E058-CF66-F702-7CFF-8DE2CFB08F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956" y="1695185"/>
            <a:ext cx="1907965" cy="17531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856C8F-6CDE-EF86-05A8-5EA686A018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3879" y="1714377"/>
            <a:ext cx="1788011" cy="17339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8B30B40-2C81-9A4F-FC7B-57D0C3A7C56A}"/>
              </a:ext>
            </a:extLst>
          </p:cNvPr>
          <p:cNvSpPr txBox="1"/>
          <p:nvPr/>
        </p:nvSpPr>
        <p:spPr>
          <a:xfrm>
            <a:off x="4897449" y="4122705"/>
            <a:ext cx="367018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100" dirty="0"/>
              <a:t>https://www.linkedin.com/in/soumadeep-bhattacharya-03222021/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AE9D03-B349-6CF9-570F-4BB74F8076B9}"/>
              </a:ext>
            </a:extLst>
          </p:cNvPr>
          <p:cNvSpPr txBox="1"/>
          <p:nvPr/>
        </p:nvSpPr>
        <p:spPr>
          <a:xfrm>
            <a:off x="1033605" y="4207343"/>
            <a:ext cx="367018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100" dirty="0"/>
              <a:t>https://www.linkedin.com/in/anik-guha/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F325DF-5954-653B-0870-3062642F7F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04904" y="3524158"/>
            <a:ext cx="579325" cy="5793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CD02A30-D401-38E1-92B4-4D16AD0956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2803" y="3502800"/>
            <a:ext cx="580503" cy="5805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59D79AE-51AC-CFF1-53B1-76D2DC2584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01391" y="3507285"/>
            <a:ext cx="580503" cy="58050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EC139E6-1FBA-EC53-42D1-302FC654BEB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84229" y="3496838"/>
            <a:ext cx="616256" cy="61625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>
            <a:spLocks noGrp="1"/>
          </p:cNvSpPr>
          <p:nvPr>
            <p:ph type="title"/>
          </p:nvPr>
        </p:nvSpPr>
        <p:spPr>
          <a:xfrm>
            <a:off x="822956" y="128401"/>
            <a:ext cx="7543800" cy="11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300"/>
              <a:buFont typeface="Bookman Old Style"/>
              <a:buNone/>
            </a:pPr>
            <a:r>
              <a:rPr lang="en-GB" sz="4500" b="1" dirty="0">
                <a:latin typeface="Calibri"/>
                <a:ea typeface="Calibri"/>
                <a:cs typeface="Calibri"/>
                <a:sym typeface="Calibri"/>
              </a:rPr>
              <a:t>Content</a:t>
            </a:r>
            <a:endParaRPr sz="45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6"/>
          <p:cNvSpPr txBox="1">
            <a:spLocks noGrp="1"/>
          </p:cNvSpPr>
          <p:nvPr>
            <p:ph type="body" idx="1"/>
          </p:nvPr>
        </p:nvSpPr>
        <p:spPr>
          <a:xfrm>
            <a:off x="822960" y="1581151"/>
            <a:ext cx="7543800" cy="2820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 lnSpcReduction="10000"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Medium"/>
              <a:buChar char="❏"/>
            </a:pPr>
            <a:r>
              <a:rPr lang="en-US" sz="2100" dirty="0">
                <a:latin typeface="Calibri"/>
                <a:ea typeface="Calibri"/>
                <a:cs typeface="Calibri"/>
                <a:sym typeface="Poppins Medium"/>
              </a:rPr>
              <a:t>World of Platform Engineering</a:t>
            </a: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Medium"/>
              <a:buChar char="❏"/>
            </a:pPr>
            <a:r>
              <a:rPr lang="en-US" sz="2100" dirty="0">
                <a:latin typeface="Calibri"/>
                <a:ea typeface="Calibri"/>
                <a:cs typeface="Calibri"/>
                <a:sym typeface="Poppins Medium"/>
              </a:rPr>
              <a:t>Problem we are trying to solve</a:t>
            </a: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Medium"/>
              <a:buChar char="❏"/>
            </a:pPr>
            <a:r>
              <a:rPr lang="en-US" sz="2100" dirty="0">
                <a:latin typeface="Calibri"/>
                <a:ea typeface="Calibri"/>
                <a:cs typeface="Calibri"/>
                <a:sym typeface="Poppins Medium"/>
              </a:rPr>
              <a:t>How EKS managed Control Planes help</a:t>
            </a: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Medium"/>
              <a:buChar char="❏"/>
            </a:pPr>
            <a:r>
              <a:rPr lang="en-US" sz="2100" dirty="0">
                <a:latin typeface="Calibri"/>
                <a:ea typeface="Calibri"/>
                <a:cs typeface="Calibri"/>
                <a:sym typeface="Poppins Medium"/>
              </a:rPr>
              <a:t>Architecture - Deep Dive </a:t>
            </a: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Medium"/>
              <a:buChar char="❏"/>
            </a:pPr>
            <a:r>
              <a:rPr lang="en-US" sz="2100" dirty="0">
                <a:latin typeface="Calibri"/>
                <a:ea typeface="Calibri"/>
                <a:cs typeface="Calibri"/>
                <a:sym typeface="Poppins Medium"/>
              </a:rPr>
              <a:t>Demo</a:t>
            </a: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Medium"/>
              <a:buChar char="❏"/>
            </a:pPr>
            <a:r>
              <a:rPr lang="en-US" sz="2100" dirty="0">
                <a:latin typeface="Calibri"/>
                <a:ea typeface="Calibri"/>
                <a:cs typeface="Calibri"/>
                <a:sym typeface="Poppins Medium"/>
              </a:rPr>
              <a:t>Sources &amp; References</a:t>
            </a:r>
          </a:p>
          <a:p>
            <a:pPr marL="8255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endParaRPr sz="21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>
            <a:spLocks noGrp="1"/>
          </p:cNvSpPr>
          <p:nvPr>
            <p:ph type="title"/>
          </p:nvPr>
        </p:nvSpPr>
        <p:spPr>
          <a:xfrm>
            <a:off x="621450" y="214950"/>
            <a:ext cx="77454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r>
              <a:rPr lang="en-US" sz="4000" b="1" dirty="0">
                <a:latin typeface="Calibri"/>
                <a:ea typeface="Calibri"/>
                <a:cs typeface="Calibri"/>
                <a:sym typeface="Poppins Medium"/>
              </a:rPr>
              <a:t>World of Platform Engineering</a:t>
            </a:r>
            <a:endParaRPr sz="40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7"/>
          <p:cNvSpPr txBox="1">
            <a:spLocks noGrp="1"/>
          </p:cNvSpPr>
          <p:nvPr>
            <p:ph type="body" idx="1"/>
          </p:nvPr>
        </p:nvSpPr>
        <p:spPr>
          <a:xfrm>
            <a:off x="822960" y="1581151"/>
            <a:ext cx="2320290" cy="28206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0" tIns="34275" rIns="0" bIns="34275" anchor="t" anchorCtr="0">
            <a:normAutofit fontScale="62500" lnSpcReduction="20000"/>
          </a:bodyPr>
          <a:lstStyle/>
          <a:p>
            <a:pPr marL="342900" indent="-342900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2828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oboto Medium"/>
              </a:rPr>
              <a:t>DRY (Don’t Repeat Yourselves) Principles</a:t>
            </a:r>
          </a:p>
          <a:p>
            <a:pPr marL="342900" indent="-342900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endParaRPr lang="en-US" sz="2400" dirty="0">
              <a:solidFill>
                <a:srgbClr val="28282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Roboto Medium"/>
            </a:endParaRPr>
          </a:p>
          <a:p>
            <a:pPr marL="342900" indent="-342900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2828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oboto Medium"/>
              </a:rPr>
              <a:t>Accelerating Dev Teams</a:t>
            </a:r>
          </a:p>
          <a:p>
            <a:pPr marL="342900" indent="-342900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endParaRPr lang="en-US" sz="2400" dirty="0">
              <a:solidFill>
                <a:srgbClr val="28282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Roboto Medium"/>
            </a:endParaRPr>
          </a:p>
          <a:p>
            <a:pPr marL="342900" indent="-342900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2828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oboto Medium"/>
              </a:rPr>
              <a:t>Improving Developer Experience</a:t>
            </a:r>
          </a:p>
          <a:p>
            <a:pPr marL="342900" indent="-342900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endParaRPr lang="en-US" sz="2400" dirty="0">
              <a:solidFill>
                <a:srgbClr val="28282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Roboto Medium"/>
            </a:endParaRPr>
          </a:p>
          <a:p>
            <a:pPr marL="342900" indent="-342900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2828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oboto Medium"/>
              </a:rPr>
              <a:t>Self Service Consumption</a:t>
            </a:r>
          </a:p>
          <a:p>
            <a:pPr marL="342900" indent="-342900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endParaRPr lang="en-US" sz="2400" dirty="0">
              <a:solidFill>
                <a:srgbClr val="28282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Roboto Medium"/>
            </a:endParaRPr>
          </a:p>
          <a:p>
            <a:pPr marL="342900" indent="-342900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2828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oboto Medium"/>
              </a:rPr>
              <a:t>Continuous Improvements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D56561-103E-797D-EC0E-4EABF09A6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0098" y="1537696"/>
            <a:ext cx="3781355" cy="321320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>
          <a:extLst>
            <a:ext uri="{FF2B5EF4-FFF2-40B4-BE49-F238E27FC236}">
              <a16:creationId xmlns:a16="http://schemas.microsoft.com/office/drawing/2014/main" id="{BE260043-5BC8-2656-F997-101AF2F71D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>
            <a:extLst>
              <a:ext uri="{FF2B5EF4-FFF2-40B4-BE49-F238E27FC236}">
                <a16:creationId xmlns:a16="http://schemas.microsoft.com/office/drawing/2014/main" id="{A3B08C87-B5FB-62C9-1498-E7C9D9B4A4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1450" y="214950"/>
            <a:ext cx="77454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r>
              <a:rPr lang="en-US" sz="4000" b="1" dirty="0">
                <a:latin typeface="Calibri"/>
                <a:ea typeface="Calibri"/>
                <a:cs typeface="Calibri"/>
                <a:sym typeface="Poppins Medium"/>
              </a:rPr>
              <a:t>Problem we are trying to solve</a:t>
            </a:r>
            <a:endParaRPr sz="40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7">
            <a:extLst>
              <a:ext uri="{FF2B5EF4-FFF2-40B4-BE49-F238E27FC236}">
                <a16:creationId xmlns:a16="http://schemas.microsoft.com/office/drawing/2014/main" id="{E13DC7D5-0971-4A48-E9E5-40AB6D3E432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22960" y="1581151"/>
            <a:ext cx="7543800" cy="28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 fontScale="85000" lnSpcReduction="20000"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oppins Medium"/>
              </a:rPr>
              <a:t>Reduce Complexity through Abstraction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Wingdings" panose="05000000000000000000" pitchFamily="2" charset="2"/>
              <a:buChar char="v"/>
            </a:pPr>
            <a:r>
              <a:rPr lang="en-US" sz="15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oppins Medium"/>
              </a:rPr>
              <a:t>Abstracting the underlying complex infrastructure, simplifies the management of distributed systems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oppins Medium"/>
              </a:rPr>
              <a:t>Standardize Implementation Pattern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oppins Medium"/>
              </a:rPr>
              <a:t>Reduced complexity &amp; building self-service systems -&gt; Improved Go To Market (GTM) timelines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oppins Medium"/>
              </a:rPr>
              <a:t>Integration with Existing Tools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Wingdings" panose="05000000000000000000" pitchFamily="2" charset="2"/>
              <a:buChar char="v"/>
            </a:pPr>
            <a:r>
              <a:rPr lang="en-US" sz="15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oppins Medium"/>
              </a:rPr>
              <a:t>Common set of API’s known to developers -&gt; Better Developer Experience (DevEx)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oppins Medium"/>
              </a:rPr>
              <a:t>Cross Platform Management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Wingdings" panose="05000000000000000000" pitchFamily="2" charset="2"/>
              <a:buChar char="v"/>
            </a:pPr>
            <a:r>
              <a:rPr lang="en-US" sz="15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oppins Medium"/>
              </a:rPr>
              <a:t>Enables similar pattern for management of resources across multi-cloud, data-center,  hybrid-cloud</a:t>
            </a:r>
          </a:p>
          <a:p>
            <a:pPr marL="11430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None/>
            </a:pPr>
            <a:endParaRPr lang="en-US" sz="1800" dirty="0">
              <a:solidFill>
                <a:schemeClr val="dk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11430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None/>
            </a:pPr>
            <a:endParaRPr lang="en-US" sz="1800" dirty="0">
              <a:solidFill>
                <a:schemeClr val="dk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Wingdings" panose="05000000000000000000" pitchFamily="2" charset="2"/>
              <a:buChar char="q"/>
            </a:pPr>
            <a:endParaRPr lang="en-US" sz="1600" dirty="0">
              <a:solidFill>
                <a:schemeClr val="dk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dk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Poppins Medium"/>
              <a:buChar char="●"/>
            </a:pPr>
            <a:endParaRPr lang="en-US" sz="1800" dirty="0">
              <a:solidFill>
                <a:schemeClr val="dk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Poppins Medium"/>
              <a:buChar char="●"/>
            </a:pPr>
            <a:endParaRPr lang="en-US" sz="1600" dirty="0">
              <a:solidFill>
                <a:schemeClr val="dk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  <p:extLst>
      <p:ext uri="{BB962C8B-B14F-4D97-AF65-F5344CB8AC3E}">
        <p14:creationId xmlns:p14="http://schemas.microsoft.com/office/powerpoint/2010/main" val="2028587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>
          <a:extLst>
            <a:ext uri="{FF2B5EF4-FFF2-40B4-BE49-F238E27FC236}">
              <a16:creationId xmlns:a16="http://schemas.microsoft.com/office/drawing/2014/main" id="{E68BA2AC-22B3-EFDB-9797-9662A9628A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>
            <a:extLst>
              <a:ext uri="{FF2B5EF4-FFF2-40B4-BE49-F238E27FC236}">
                <a16:creationId xmlns:a16="http://schemas.microsoft.com/office/drawing/2014/main" id="{0F89045D-C14E-C6E7-4847-C26C119DEB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1450" y="214950"/>
            <a:ext cx="77454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 fontScale="90000"/>
          </a:bodyPr>
          <a:lstStyle/>
          <a:p>
            <a:r>
              <a:rPr lang="en-US" sz="4000" b="1" dirty="0">
                <a:latin typeface="Calibri"/>
                <a:ea typeface="Calibri"/>
                <a:cs typeface="Calibri"/>
                <a:sym typeface="Poppins Medium"/>
              </a:rPr>
              <a:t>How EKS managed Control Planes help</a:t>
            </a:r>
            <a:endParaRPr sz="40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13D27-CA73-2190-4A53-1EFFE283E3E1}"/>
              </a:ext>
            </a:extLst>
          </p:cNvPr>
          <p:cNvSpPr txBox="1"/>
          <p:nvPr/>
        </p:nvSpPr>
        <p:spPr>
          <a:xfrm>
            <a:off x="6373299" y="1595044"/>
            <a:ext cx="1925053" cy="273921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End Result: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Hassle-free Platform running on AWS EKS.</a:t>
            </a:r>
          </a:p>
          <a:p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GitOps based App deployment</a:t>
            </a:r>
          </a:p>
          <a:p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GitOps based Infrastructure deployment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Self-service platform management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FF0CAA-56B1-945E-E43F-B3957C1D1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074" y="1461801"/>
            <a:ext cx="5040172" cy="325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581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>
          <a:extLst>
            <a:ext uri="{FF2B5EF4-FFF2-40B4-BE49-F238E27FC236}">
              <a16:creationId xmlns:a16="http://schemas.microsoft.com/office/drawing/2014/main" id="{0D2EC40A-E601-0478-EA5D-6120F661AF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>
            <a:extLst>
              <a:ext uri="{FF2B5EF4-FFF2-40B4-BE49-F238E27FC236}">
                <a16:creationId xmlns:a16="http://schemas.microsoft.com/office/drawing/2014/main" id="{19234C6A-1D2F-24A0-53A0-87A1A7F52F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1450" y="214950"/>
            <a:ext cx="77454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r>
              <a:rPr lang="en-US" sz="4000" b="1" dirty="0">
                <a:latin typeface="Calibri"/>
                <a:ea typeface="Calibri"/>
                <a:cs typeface="Calibri"/>
                <a:sym typeface="Calibri"/>
              </a:rPr>
              <a:t>Deep Dive - Architecture</a:t>
            </a:r>
            <a:endParaRPr sz="4000" b="1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BEE194-4653-32D6-7270-13BE2DF9B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9226" y="1497852"/>
            <a:ext cx="6708038" cy="3245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068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8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4500" b="1" dirty="0">
                <a:latin typeface="Calibri"/>
                <a:ea typeface="Calibri"/>
                <a:cs typeface="Calibri"/>
                <a:sym typeface="Calibri"/>
              </a:rPr>
              <a:t>Time for Demo</a:t>
            </a:r>
            <a:endParaRPr sz="4500" b="1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C99390-C452-2F9B-435D-5D22922DA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2575" y="1471720"/>
            <a:ext cx="3293216" cy="329321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4500" b="1" dirty="0">
                <a:latin typeface="Calibri"/>
                <a:ea typeface="Calibri"/>
                <a:cs typeface="Calibri"/>
                <a:sym typeface="Calibri"/>
              </a:rPr>
              <a:t>Sources &amp; References</a:t>
            </a:r>
            <a:endParaRPr sz="45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9"/>
          <p:cNvSpPr txBox="1">
            <a:spLocks noGrp="1"/>
          </p:cNvSpPr>
          <p:nvPr>
            <p:ph type="body" idx="1"/>
          </p:nvPr>
        </p:nvSpPr>
        <p:spPr>
          <a:xfrm>
            <a:off x="0" y="1581150"/>
            <a:ext cx="9144000" cy="3210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700"/>
              <a:buNone/>
            </a:pPr>
            <a:endParaRPr sz="4500" b="1" dirty="0"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700"/>
              <a:buNone/>
            </a:pPr>
            <a:endParaRPr sz="4200" b="1" dirty="0"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78" name="Google Shape;178;p29"/>
          <p:cNvSpPr txBox="1"/>
          <p:nvPr/>
        </p:nvSpPr>
        <p:spPr>
          <a:xfrm>
            <a:off x="5261360" y="1659820"/>
            <a:ext cx="2786756" cy="521553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spcFirstLastPara="1" wrap="square" lIns="68575" tIns="68575" rIns="68575" bIns="68575" anchor="b" anchorCtr="0">
            <a:noAutofit/>
          </a:bodyPr>
          <a:lstStyle/>
          <a:p>
            <a: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</a:pPr>
            <a:r>
              <a:rPr lang="en-GB" sz="280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Repository Link</a:t>
            </a:r>
          </a:p>
        </p:txBody>
      </p:sp>
      <p:sp>
        <p:nvSpPr>
          <p:cNvPr id="3" name="Google Shape;178;p29">
            <a:extLst>
              <a:ext uri="{FF2B5EF4-FFF2-40B4-BE49-F238E27FC236}">
                <a16:creationId xmlns:a16="http://schemas.microsoft.com/office/drawing/2014/main" id="{45469DA5-D29E-9BAF-3602-840BA5227B2B}"/>
              </a:ext>
            </a:extLst>
          </p:cNvPr>
          <p:cNvSpPr txBox="1"/>
          <p:nvPr/>
        </p:nvSpPr>
        <p:spPr>
          <a:xfrm>
            <a:off x="1251284" y="1694112"/>
            <a:ext cx="2415744" cy="456643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spcFirstLastPara="1" wrap="square" lIns="68575" tIns="68575" rIns="68575" bIns="68575" anchor="b" anchorCtr="0">
            <a:noAutofit/>
          </a:bodyPr>
          <a:lstStyle/>
          <a:p>
            <a: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</a:pPr>
            <a:r>
              <a:rPr lang="en-GB" sz="280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Demo Link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8860E8-82CB-87A2-71FC-F1A59113D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8524" y="2320422"/>
            <a:ext cx="1732429" cy="17324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9B9876-F6AC-0B73-D87D-8B8B722BF9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5962" y="2283443"/>
            <a:ext cx="1806388" cy="180638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</TotalTime>
  <Words>243</Words>
  <Application>Microsoft Office PowerPoint</Application>
  <PresentationFormat>On-screen Show (16:9)</PresentationFormat>
  <Paragraphs>57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Poppins Medium</vt:lpstr>
      <vt:lpstr>Poppins SemiBold</vt:lpstr>
      <vt:lpstr>Wingdings</vt:lpstr>
      <vt:lpstr>Arial</vt:lpstr>
      <vt:lpstr>Libre Franklin</vt:lpstr>
      <vt:lpstr>Bookman Old Style</vt:lpstr>
      <vt:lpstr>Calibri</vt:lpstr>
      <vt:lpstr>Simple Light</vt:lpstr>
      <vt:lpstr>1_RetrospectVTI</vt:lpstr>
      <vt:lpstr>EKS as a Universal Control Plane</vt:lpstr>
      <vt:lpstr>About Us?</vt:lpstr>
      <vt:lpstr>Content</vt:lpstr>
      <vt:lpstr>World of Platform Engineering</vt:lpstr>
      <vt:lpstr>Problem we are trying to solve</vt:lpstr>
      <vt:lpstr>How EKS managed Control Planes help</vt:lpstr>
      <vt:lpstr>Deep Dive - Architecture</vt:lpstr>
      <vt:lpstr>Time for Demo</vt:lpstr>
      <vt:lpstr>Sources &amp; 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soumadeep bhattacharya</cp:lastModifiedBy>
  <cp:revision>23</cp:revision>
  <dcterms:modified xsi:type="dcterms:W3CDTF">2025-04-05T03:04:57Z</dcterms:modified>
</cp:coreProperties>
</file>